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76" r:id="rId3"/>
    <p:sldId id="275" r:id="rId4"/>
    <p:sldId id="260" r:id="rId5"/>
    <p:sldId id="286" r:id="rId6"/>
    <p:sldId id="279" r:id="rId7"/>
    <p:sldId id="278" r:id="rId8"/>
    <p:sldId id="289" r:id="rId9"/>
    <p:sldId id="292" r:id="rId10"/>
    <p:sldId id="293" r:id="rId11"/>
    <p:sldId id="285" r:id="rId12"/>
    <p:sldId id="291" r:id="rId13"/>
    <p:sldId id="280" r:id="rId14"/>
    <p:sldId id="265" r:id="rId15"/>
  </p:sldIdLst>
  <p:sldSz cx="9144000" cy="5143500" type="screen16x9"/>
  <p:notesSz cx="6858000" cy="9144000"/>
  <p:embeddedFontLst>
    <p:embeddedFont>
      <p:font typeface="Overpass Mono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Anaheim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106" d="100"/>
          <a:sy n="106" d="100"/>
        </p:scale>
        <p:origin x="36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50A821-E00C-44CE-A7BE-51800643C61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094A0AA-4A3C-4F23-A0C0-AC1CCC1162EF}">
      <dgm:prSet phldrT="[Texte]"/>
      <dgm:spPr/>
      <dgm:t>
        <a:bodyPr/>
        <a:lstStyle/>
        <a:p>
          <a:r>
            <a:rPr lang="fr-FR" dirty="0" smtClean="0"/>
            <a:t>Les lieux</a:t>
          </a:r>
          <a:endParaRPr lang="fr-FR" dirty="0"/>
        </a:p>
      </dgm:t>
    </dgm:pt>
    <dgm:pt modelId="{AB20AFFE-ACD2-40AB-B1EF-BDA400F5B054}" type="parTrans" cxnId="{4C4E2BC5-D47E-464D-8258-7C590E04ABF9}">
      <dgm:prSet/>
      <dgm:spPr/>
      <dgm:t>
        <a:bodyPr/>
        <a:lstStyle/>
        <a:p>
          <a:endParaRPr lang="fr-FR"/>
        </a:p>
      </dgm:t>
    </dgm:pt>
    <dgm:pt modelId="{D806FF4B-5993-4337-9F75-A8A2950B99CE}" type="sibTrans" cxnId="{4C4E2BC5-D47E-464D-8258-7C590E04ABF9}">
      <dgm:prSet/>
      <dgm:spPr/>
      <dgm:t>
        <a:bodyPr/>
        <a:lstStyle/>
        <a:p>
          <a:endParaRPr lang="fr-FR"/>
        </a:p>
      </dgm:t>
    </dgm:pt>
    <dgm:pt modelId="{39C554F6-BEA9-4913-A871-B02F8F6FC587}">
      <dgm:prSet phldrT="[Texte]"/>
      <dgm:spPr/>
      <dgm:t>
        <a:bodyPr/>
        <a:lstStyle/>
        <a:p>
          <a:r>
            <a:rPr lang="fr-FR" dirty="0" smtClean="0"/>
            <a:t>Les mots et les idées</a:t>
          </a:r>
          <a:endParaRPr lang="fr-FR" dirty="0"/>
        </a:p>
      </dgm:t>
    </dgm:pt>
    <dgm:pt modelId="{22B9E534-E9C2-4D16-AC4D-40DF1D2A1150}" type="parTrans" cxnId="{DA139DBA-961C-49D6-B513-7F8A7C9FDC50}">
      <dgm:prSet/>
      <dgm:spPr/>
      <dgm:t>
        <a:bodyPr/>
        <a:lstStyle/>
        <a:p>
          <a:endParaRPr lang="fr-FR"/>
        </a:p>
      </dgm:t>
    </dgm:pt>
    <dgm:pt modelId="{CC61E4E7-4FEB-4E2C-83D3-8D0E1A32BC5C}" type="sibTrans" cxnId="{DA139DBA-961C-49D6-B513-7F8A7C9FDC50}">
      <dgm:prSet/>
      <dgm:spPr/>
      <dgm:t>
        <a:bodyPr/>
        <a:lstStyle/>
        <a:p>
          <a:endParaRPr lang="fr-FR"/>
        </a:p>
      </dgm:t>
    </dgm:pt>
    <dgm:pt modelId="{67311C10-6189-418E-8626-D691B6C55E1F}">
      <dgm:prSet phldrT="[Texte]"/>
      <dgm:spPr/>
      <dgm:t>
        <a:bodyPr/>
        <a:lstStyle/>
        <a:p>
          <a:r>
            <a:rPr lang="fr-FR" dirty="0" smtClean="0"/>
            <a:t>Les hommes et les femmes</a:t>
          </a:r>
          <a:endParaRPr lang="fr-FR" dirty="0"/>
        </a:p>
      </dgm:t>
    </dgm:pt>
    <dgm:pt modelId="{08BCC7E9-2138-435A-9DA5-4067048D05CB}" type="parTrans" cxnId="{8D395D0E-E1A9-48A1-B795-83C169B546BC}">
      <dgm:prSet/>
      <dgm:spPr/>
      <dgm:t>
        <a:bodyPr/>
        <a:lstStyle/>
        <a:p>
          <a:endParaRPr lang="fr-FR"/>
        </a:p>
      </dgm:t>
    </dgm:pt>
    <dgm:pt modelId="{7D06FCAF-0328-4A55-BDE1-21BC226EB05C}" type="sibTrans" cxnId="{8D395D0E-E1A9-48A1-B795-83C169B546BC}">
      <dgm:prSet/>
      <dgm:spPr/>
      <dgm:t>
        <a:bodyPr/>
        <a:lstStyle/>
        <a:p>
          <a:endParaRPr lang="fr-FR"/>
        </a:p>
      </dgm:t>
    </dgm:pt>
    <dgm:pt modelId="{7387F4B4-08EE-4140-915C-4A655DA35E87}" type="pres">
      <dgm:prSet presAssocID="{7650A821-E00C-44CE-A7BE-51800643C61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2016C003-199E-4A8D-AE10-55DA4F33F4AC}" type="pres">
      <dgm:prSet presAssocID="{7650A821-E00C-44CE-A7BE-51800643C61A}" presName="Name1" presStyleCnt="0"/>
      <dgm:spPr/>
    </dgm:pt>
    <dgm:pt modelId="{52FF4E55-421A-4361-BD46-34731C90806B}" type="pres">
      <dgm:prSet presAssocID="{7650A821-E00C-44CE-A7BE-51800643C61A}" presName="cycle" presStyleCnt="0"/>
      <dgm:spPr/>
    </dgm:pt>
    <dgm:pt modelId="{0CDC0A7E-6D3E-42A1-B44C-436EF0589A9F}" type="pres">
      <dgm:prSet presAssocID="{7650A821-E00C-44CE-A7BE-51800643C61A}" presName="srcNode" presStyleLbl="node1" presStyleIdx="0" presStyleCnt="3"/>
      <dgm:spPr/>
    </dgm:pt>
    <dgm:pt modelId="{34E6DF85-B3AB-4198-B529-7267778E68CF}" type="pres">
      <dgm:prSet presAssocID="{7650A821-E00C-44CE-A7BE-51800643C61A}" presName="conn" presStyleLbl="parChTrans1D2" presStyleIdx="0" presStyleCnt="1"/>
      <dgm:spPr/>
      <dgm:t>
        <a:bodyPr/>
        <a:lstStyle/>
        <a:p>
          <a:endParaRPr lang="fr-FR"/>
        </a:p>
      </dgm:t>
    </dgm:pt>
    <dgm:pt modelId="{5B4F4473-E3F4-4630-B9DA-3BFD52B2A3C0}" type="pres">
      <dgm:prSet presAssocID="{7650A821-E00C-44CE-A7BE-51800643C61A}" presName="extraNode" presStyleLbl="node1" presStyleIdx="0" presStyleCnt="3"/>
      <dgm:spPr/>
    </dgm:pt>
    <dgm:pt modelId="{96A7F3B2-C140-4C46-9243-857B1426F1E8}" type="pres">
      <dgm:prSet presAssocID="{7650A821-E00C-44CE-A7BE-51800643C61A}" presName="dstNode" presStyleLbl="node1" presStyleIdx="0" presStyleCnt="3"/>
      <dgm:spPr/>
    </dgm:pt>
    <dgm:pt modelId="{16381BA6-D688-4A88-B8C7-AE4427F12FF8}" type="pres">
      <dgm:prSet presAssocID="{3094A0AA-4A3C-4F23-A0C0-AC1CCC1162E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C2AB6F-D8EA-4EB7-9D4E-58853BE5045A}" type="pres">
      <dgm:prSet presAssocID="{3094A0AA-4A3C-4F23-A0C0-AC1CCC1162EF}" presName="accent_1" presStyleCnt="0"/>
      <dgm:spPr/>
    </dgm:pt>
    <dgm:pt modelId="{D356DC1D-B29D-4CCF-8C0B-F5872D6606E0}" type="pres">
      <dgm:prSet presAssocID="{3094A0AA-4A3C-4F23-A0C0-AC1CCC1162EF}" presName="accentRepeatNode" presStyleLbl="solidFgAcc1" presStyleIdx="0" presStyleCnt="3"/>
      <dgm:spPr/>
    </dgm:pt>
    <dgm:pt modelId="{B9A3A4CE-45CA-4538-BC30-64BEFC04F9A6}" type="pres">
      <dgm:prSet presAssocID="{39C554F6-BEA9-4913-A871-B02F8F6FC587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E5230F-59E3-4B85-8D5B-6EA7608EF4C4}" type="pres">
      <dgm:prSet presAssocID="{39C554F6-BEA9-4913-A871-B02F8F6FC587}" presName="accent_2" presStyleCnt="0"/>
      <dgm:spPr/>
    </dgm:pt>
    <dgm:pt modelId="{1A04D3C1-10C7-4B48-89C6-B4A1D8B78993}" type="pres">
      <dgm:prSet presAssocID="{39C554F6-BEA9-4913-A871-B02F8F6FC587}" presName="accentRepeatNode" presStyleLbl="solidFgAcc1" presStyleIdx="1" presStyleCnt="3"/>
      <dgm:spPr/>
    </dgm:pt>
    <dgm:pt modelId="{23D3C34C-C68B-40B7-B8EF-B2D7E1CCB1E2}" type="pres">
      <dgm:prSet presAssocID="{67311C10-6189-418E-8626-D691B6C55E1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000082-FE71-404C-A700-05C13CB2C809}" type="pres">
      <dgm:prSet presAssocID="{67311C10-6189-418E-8626-D691B6C55E1F}" presName="accent_3" presStyleCnt="0"/>
      <dgm:spPr/>
    </dgm:pt>
    <dgm:pt modelId="{F1CBF1E3-157F-441D-9AC0-79E7B8BDBB42}" type="pres">
      <dgm:prSet presAssocID="{67311C10-6189-418E-8626-D691B6C55E1F}" presName="accentRepeatNode" presStyleLbl="solidFgAcc1" presStyleIdx="2" presStyleCnt="3"/>
      <dgm:spPr/>
    </dgm:pt>
  </dgm:ptLst>
  <dgm:cxnLst>
    <dgm:cxn modelId="{8D395D0E-E1A9-48A1-B795-83C169B546BC}" srcId="{7650A821-E00C-44CE-A7BE-51800643C61A}" destId="{67311C10-6189-418E-8626-D691B6C55E1F}" srcOrd="2" destOrd="0" parTransId="{08BCC7E9-2138-435A-9DA5-4067048D05CB}" sibTransId="{7D06FCAF-0328-4A55-BDE1-21BC226EB05C}"/>
    <dgm:cxn modelId="{0EEE9A7A-DE2A-49CF-9B4E-92743DBF4C9E}" type="presOf" srcId="{67311C10-6189-418E-8626-D691B6C55E1F}" destId="{23D3C34C-C68B-40B7-B8EF-B2D7E1CCB1E2}" srcOrd="0" destOrd="0" presId="urn:microsoft.com/office/officeart/2008/layout/VerticalCurvedList"/>
    <dgm:cxn modelId="{B29E9395-A161-42D1-BF30-0F5F75ABEB92}" type="presOf" srcId="{3094A0AA-4A3C-4F23-A0C0-AC1CCC1162EF}" destId="{16381BA6-D688-4A88-B8C7-AE4427F12FF8}" srcOrd="0" destOrd="0" presId="urn:microsoft.com/office/officeart/2008/layout/VerticalCurvedList"/>
    <dgm:cxn modelId="{DA139DBA-961C-49D6-B513-7F8A7C9FDC50}" srcId="{7650A821-E00C-44CE-A7BE-51800643C61A}" destId="{39C554F6-BEA9-4913-A871-B02F8F6FC587}" srcOrd="1" destOrd="0" parTransId="{22B9E534-E9C2-4D16-AC4D-40DF1D2A1150}" sibTransId="{CC61E4E7-4FEB-4E2C-83D3-8D0E1A32BC5C}"/>
    <dgm:cxn modelId="{3A6D9202-962B-4C15-B7EF-7F539FED8B21}" type="presOf" srcId="{D806FF4B-5993-4337-9F75-A8A2950B99CE}" destId="{34E6DF85-B3AB-4198-B529-7267778E68CF}" srcOrd="0" destOrd="0" presId="urn:microsoft.com/office/officeart/2008/layout/VerticalCurvedList"/>
    <dgm:cxn modelId="{4C4E2BC5-D47E-464D-8258-7C590E04ABF9}" srcId="{7650A821-E00C-44CE-A7BE-51800643C61A}" destId="{3094A0AA-4A3C-4F23-A0C0-AC1CCC1162EF}" srcOrd="0" destOrd="0" parTransId="{AB20AFFE-ACD2-40AB-B1EF-BDA400F5B054}" sibTransId="{D806FF4B-5993-4337-9F75-A8A2950B99CE}"/>
    <dgm:cxn modelId="{E550E570-6070-4B6B-99D9-7A4887A8C0DA}" type="presOf" srcId="{7650A821-E00C-44CE-A7BE-51800643C61A}" destId="{7387F4B4-08EE-4140-915C-4A655DA35E87}" srcOrd="0" destOrd="0" presId="urn:microsoft.com/office/officeart/2008/layout/VerticalCurvedList"/>
    <dgm:cxn modelId="{22263911-3AD7-4D51-B9B2-CFA73BE181BF}" type="presOf" srcId="{39C554F6-BEA9-4913-A871-B02F8F6FC587}" destId="{B9A3A4CE-45CA-4538-BC30-64BEFC04F9A6}" srcOrd="0" destOrd="0" presId="urn:microsoft.com/office/officeart/2008/layout/VerticalCurvedList"/>
    <dgm:cxn modelId="{D405C943-74AD-4322-B998-401FCB58901B}" type="presParOf" srcId="{7387F4B4-08EE-4140-915C-4A655DA35E87}" destId="{2016C003-199E-4A8D-AE10-55DA4F33F4AC}" srcOrd="0" destOrd="0" presId="urn:microsoft.com/office/officeart/2008/layout/VerticalCurvedList"/>
    <dgm:cxn modelId="{8AA44CAC-6108-41AE-8309-08BBF676963E}" type="presParOf" srcId="{2016C003-199E-4A8D-AE10-55DA4F33F4AC}" destId="{52FF4E55-421A-4361-BD46-34731C90806B}" srcOrd="0" destOrd="0" presId="urn:microsoft.com/office/officeart/2008/layout/VerticalCurvedList"/>
    <dgm:cxn modelId="{B8AAC244-A0BD-4C0A-B09B-1375CC55BC06}" type="presParOf" srcId="{52FF4E55-421A-4361-BD46-34731C90806B}" destId="{0CDC0A7E-6D3E-42A1-B44C-436EF0589A9F}" srcOrd="0" destOrd="0" presId="urn:microsoft.com/office/officeart/2008/layout/VerticalCurvedList"/>
    <dgm:cxn modelId="{D5C311C9-349E-44C9-838B-D7D7E79A98C4}" type="presParOf" srcId="{52FF4E55-421A-4361-BD46-34731C90806B}" destId="{34E6DF85-B3AB-4198-B529-7267778E68CF}" srcOrd="1" destOrd="0" presId="urn:microsoft.com/office/officeart/2008/layout/VerticalCurvedList"/>
    <dgm:cxn modelId="{3A6F9691-987C-4DF6-B539-69B552C9E2E7}" type="presParOf" srcId="{52FF4E55-421A-4361-BD46-34731C90806B}" destId="{5B4F4473-E3F4-4630-B9DA-3BFD52B2A3C0}" srcOrd="2" destOrd="0" presId="urn:microsoft.com/office/officeart/2008/layout/VerticalCurvedList"/>
    <dgm:cxn modelId="{9F504C85-7E0C-4225-BFEC-2C2C72B0BCFA}" type="presParOf" srcId="{52FF4E55-421A-4361-BD46-34731C90806B}" destId="{96A7F3B2-C140-4C46-9243-857B1426F1E8}" srcOrd="3" destOrd="0" presId="urn:microsoft.com/office/officeart/2008/layout/VerticalCurvedList"/>
    <dgm:cxn modelId="{BC9B90C4-CEA3-47FF-B8D9-EC110858629D}" type="presParOf" srcId="{2016C003-199E-4A8D-AE10-55DA4F33F4AC}" destId="{16381BA6-D688-4A88-B8C7-AE4427F12FF8}" srcOrd="1" destOrd="0" presId="urn:microsoft.com/office/officeart/2008/layout/VerticalCurvedList"/>
    <dgm:cxn modelId="{F0D792A7-A92D-45FA-9C40-3DAD72490F3D}" type="presParOf" srcId="{2016C003-199E-4A8D-AE10-55DA4F33F4AC}" destId="{6DC2AB6F-D8EA-4EB7-9D4E-58853BE5045A}" srcOrd="2" destOrd="0" presId="urn:microsoft.com/office/officeart/2008/layout/VerticalCurvedList"/>
    <dgm:cxn modelId="{1C2C58DE-C9B6-4B4A-BC5E-CED4C12CED9D}" type="presParOf" srcId="{6DC2AB6F-D8EA-4EB7-9D4E-58853BE5045A}" destId="{D356DC1D-B29D-4CCF-8C0B-F5872D6606E0}" srcOrd="0" destOrd="0" presId="urn:microsoft.com/office/officeart/2008/layout/VerticalCurvedList"/>
    <dgm:cxn modelId="{86281383-C5BF-4279-93B3-866B8F8AE1F3}" type="presParOf" srcId="{2016C003-199E-4A8D-AE10-55DA4F33F4AC}" destId="{B9A3A4CE-45CA-4538-BC30-64BEFC04F9A6}" srcOrd="3" destOrd="0" presId="urn:microsoft.com/office/officeart/2008/layout/VerticalCurvedList"/>
    <dgm:cxn modelId="{D51D7F09-0BF3-4F8B-8ED7-058DAE1F0506}" type="presParOf" srcId="{2016C003-199E-4A8D-AE10-55DA4F33F4AC}" destId="{48E5230F-59E3-4B85-8D5B-6EA7608EF4C4}" srcOrd="4" destOrd="0" presId="urn:microsoft.com/office/officeart/2008/layout/VerticalCurvedList"/>
    <dgm:cxn modelId="{716FFA61-4520-45F5-907B-A55D1E7033EA}" type="presParOf" srcId="{48E5230F-59E3-4B85-8D5B-6EA7608EF4C4}" destId="{1A04D3C1-10C7-4B48-89C6-B4A1D8B78993}" srcOrd="0" destOrd="0" presId="urn:microsoft.com/office/officeart/2008/layout/VerticalCurvedList"/>
    <dgm:cxn modelId="{9AACF75A-025A-40B0-BE9E-335D65A5205F}" type="presParOf" srcId="{2016C003-199E-4A8D-AE10-55DA4F33F4AC}" destId="{23D3C34C-C68B-40B7-B8EF-B2D7E1CCB1E2}" srcOrd="5" destOrd="0" presId="urn:microsoft.com/office/officeart/2008/layout/VerticalCurvedList"/>
    <dgm:cxn modelId="{8902B813-4E5C-4A2E-8E54-72B46ADD8EA1}" type="presParOf" srcId="{2016C003-199E-4A8D-AE10-55DA4F33F4AC}" destId="{E6000082-FE71-404C-A700-05C13CB2C809}" srcOrd="6" destOrd="0" presId="urn:microsoft.com/office/officeart/2008/layout/VerticalCurvedList"/>
    <dgm:cxn modelId="{72FB8345-41F1-413A-A1A2-C64D8401B798}" type="presParOf" srcId="{E6000082-FE71-404C-A700-05C13CB2C809}" destId="{F1CBF1E3-157F-441D-9AC0-79E7B8BDBB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6DF85-B3AB-4198-B529-7267778E68CF}">
      <dsp:nvSpPr>
        <dsp:cNvPr id="0" name=""/>
        <dsp:cNvSpPr/>
      </dsp:nvSpPr>
      <dsp:spPr>
        <a:xfrm>
          <a:off x="-2701470" y="-416642"/>
          <a:ext cx="3224228" cy="3224228"/>
        </a:xfrm>
        <a:prstGeom prst="blockArc">
          <a:avLst>
            <a:gd name="adj1" fmla="val 18900000"/>
            <a:gd name="adj2" fmla="val 2700000"/>
            <a:gd name="adj3" fmla="val 670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81BA6-D688-4A88-B8C7-AE4427F12FF8}">
      <dsp:nvSpPr>
        <dsp:cNvPr id="0" name=""/>
        <dsp:cNvSpPr/>
      </dsp:nvSpPr>
      <dsp:spPr>
        <a:xfrm>
          <a:off x="336095" y="239094"/>
          <a:ext cx="3445253" cy="4781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562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Les lieux</a:t>
          </a:r>
          <a:endParaRPr lang="fr-FR" sz="1900" kern="1200" dirty="0"/>
        </a:p>
      </dsp:txBody>
      <dsp:txXfrm>
        <a:off x="336095" y="239094"/>
        <a:ext cx="3445253" cy="478188"/>
      </dsp:txXfrm>
    </dsp:sp>
    <dsp:sp modelId="{D356DC1D-B29D-4CCF-8C0B-F5872D6606E0}">
      <dsp:nvSpPr>
        <dsp:cNvPr id="0" name=""/>
        <dsp:cNvSpPr/>
      </dsp:nvSpPr>
      <dsp:spPr>
        <a:xfrm>
          <a:off x="37227" y="179320"/>
          <a:ext cx="597736" cy="5977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3A4CE-45CA-4538-BC30-64BEFC04F9A6}">
      <dsp:nvSpPr>
        <dsp:cNvPr id="0" name=""/>
        <dsp:cNvSpPr/>
      </dsp:nvSpPr>
      <dsp:spPr>
        <a:xfrm>
          <a:off x="509917" y="956377"/>
          <a:ext cx="3271432" cy="478188"/>
        </a:xfrm>
        <a:prstGeom prst="rect">
          <a:avLst/>
        </a:prstGeom>
        <a:solidFill>
          <a:schemeClr val="accent2">
            <a:hueOff val="5316435"/>
            <a:satOff val="-3971"/>
            <a:lumOff val="-2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562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Les mots et les idées</a:t>
          </a:r>
          <a:endParaRPr lang="fr-FR" sz="1900" kern="1200" dirty="0"/>
        </a:p>
      </dsp:txBody>
      <dsp:txXfrm>
        <a:off x="509917" y="956377"/>
        <a:ext cx="3271432" cy="478188"/>
      </dsp:txXfrm>
    </dsp:sp>
    <dsp:sp modelId="{1A04D3C1-10C7-4B48-89C6-B4A1D8B78993}">
      <dsp:nvSpPr>
        <dsp:cNvPr id="0" name=""/>
        <dsp:cNvSpPr/>
      </dsp:nvSpPr>
      <dsp:spPr>
        <a:xfrm>
          <a:off x="211049" y="896604"/>
          <a:ext cx="597736" cy="5977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316435"/>
              <a:satOff val="-3971"/>
              <a:lumOff val="-2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3C34C-C68B-40B7-B8EF-B2D7E1CCB1E2}">
      <dsp:nvSpPr>
        <dsp:cNvPr id="0" name=""/>
        <dsp:cNvSpPr/>
      </dsp:nvSpPr>
      <dsp:spPr>
        <a:xfrm>
          <a:off x="336095" y="1673660"/>
          <a:ext cx="3445253" cy="478188"/>
        </a:xfrm>
        <a:prstGeom prst="rect">
          <a:avLst/>
        </a:prstGeom>
        <a:solidFill>
          <a:schemeClr val="accent2">
            <a:hueOff val="10632870"/>
            <a:satOff val="-7943"/>
            <a:lumOff val="-4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562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Les hommes et les femmes</a:t>
          </a:r>
          <a:endParaRPr lang="fr-FR" sz="1900" kern="1200" dirty="0"/>
        </a:p>
      </dsp:txBody>
      <dsp:txXfrm>
        <a:off x="336095" y="1673660"/>
        <a:ext cx="3445253" cy="478188"/>
      </dsp:txXfrm>
    </dsp:sp>
    <dsp:sp modelId="{F1CBF1E3-157F-441D-9AC0-79E7B8BDBB42}">
      <dsp:nvSpPr>
        <dsp:cNvPr id="0" name=""/>
        <dsp:cNvSpPr/>
      </dsp:nvSpPr>
      <dsp:spPr>
        <a:xfrm>
          <a:off x="37227" y="1613887"/>
          <a:ext cx="597736" cy="5977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0632870"/>
              <a:satOff val="-7943"/>
              <a:lumOff val="-41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244580ab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244580ab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Images non </a:t>
            </a:r>
            <a:r>
              <a:rPr lang="fr-FR" dirty="0" err="1" smtClean="0"/>
              <a:t>sourcées</a:t>
            </a:r>
            <a:r>
              <a:rPr lang="fr-FR" dirty="0" smtClean="0"/>
              <a:t> et possiblement</a:t>
            </a:r>
            <a:r>
              <a:rPr lang="fr-FR" baseline="0" dirty="0" smtClean="0"/>
              <a:t> </a:t>
            </a:r>
            <a:r>
              <a:rPr lang="fr-FR" dirty="0" smtClean="0"/>
              <a:t>sous droit : ne pas diffuser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47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244580ab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244580ab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CUSTOM_1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tif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emec/Valda" TargetMode="External"/><Relationship Id="rId2" Type="http://schemas.openxmlformats.org/officeDocument/2006/relationships/hyperlink" Target="https://demo.hedgedoc.org/euyefCUxRmOmMaqrG5LZA?both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>
            <a:spLocks noGrp="1"/>
          </p:cNvSpPr>
          <p:nvPr>
            <p:ph type="ctrTitle"/>
          </p:nvPr>
        </p:nvSpPr>
        <p:spPr>
          <a:xfrm>
            <a:off x="107504" y="1673850"/>
            <a:ext cx="4893571" cy="1041916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CARNET DE</a:t>
            </a:r>
            <a:r>
              <a:rPr lang="en" sz="1800" dirty="0" smtClean="0"/>
              <a:t> </a:t>
            </a:r>
            <a:r>
              <a:rPr lang="en" sz="4400" dirty="0"/>
              <a:t>BORD</a:t>
            </a:r>
            <a:endParaRPr sz="4400"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1"/>
          </p:nvPr>
        </p:nvSpPr>
        <p:spPr>
          <a:xfrm>
            <a:off x="126938" y="2727168"/>
            <a:ext cx="6102600" cy="405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>
                <a:solidFill>
                  <a:schemeClr val="dk2"/>
                </a:solidFill>
              </a:rPr>
              <a:t>ValDa</a:t>
            </a:r>
            <a:r>
              <a:rPr lang="fr-FR" dirty="0" smtClean="0">
                <a:solidFill>
                  <a:schemeClr val="dk2"/>
                </a:solidFill>
              </a:rPr>
              <a:t> (</a:t>
            </a:r>
            <a:r>
              <a:rPr lang="fr-FR" dirty="0" err="1" smtClean="0">
                <a:solidFill>
                  <a:schemeClr val="dk2"/>
                </a:solidFill>
              </a:rPr>
              <a:t>VALorisation</a:t>
            </a:r>
            <a:r>
              <a:rPr lang="fr-FR" dirty="0" smtClean="0">
                <a:solidFill>
                  <a:schemeClr val="dk2"/>
                </a:solidFill>
              </a:rPr>
              <a:t> </a:t>
            </a:r>
            <a:r>
              <a:rPr lang="fr-FR" dirty="0" err="1" smtClean="0">
                <a:solidFill>
                  <a:schemeClr val="dk2"/>
                </a:solidFill>
              </a:rPr>
              <a:t>DAta</a:t>
            </a:r>
            <a:r>
              <a:rPr lang="fr-FR" dirty="0" smtClean="0">
                <a:solidFill>
                  <a:schemeClr val="dk2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 err="1" smtClean="0">
                <a:solidFill>
                  <a:schemeClr val="dk2"/>
                </a:solidFill>
              </a:rPr>
              <a:t>Hackathon</a:t>
            </a:r>
            <a:r>
              <a:rPr lang="fr-FR" sz="2100" dirty="0" smtClean="0">
                <a:solidFill>
                  <a:schemeClr val="dk2"/>
                </a:solidFill>
              </a:rPr>
              <a:t> ADEMEC/</a:t>
            </a:r>
            <a:r>
              <a:rPr lang="fr-FR" sz="2100" dirty="0" err="1" smtClean="0">
                <a:solidFill>
                  <a:schemeClr val="dk2"/>
                </a:solidFill>
              </a:rPr>
              <a:t>Ecole</a:t>
            </a:r>
            <a:r>
              <a:rPr lang="fr-FR" sz="2100" dirty="0" smtClean="0">
                <a:solidFill>
                  <a:schemeClr val="dk2"/>
                </a:solidFill>
              </a:rPr>
              <a:t> nationale des chartes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2"/>
                </a:solidFill>
              </a:rPr>
              <a:t>24-26 septembre 2021</a:t>
            </a:r>
            <a:endParaRPr sz="2100" dirty="0">
              <a:solidFill>
                <a:schemeClr val="dk2"/>
              </a:solidFill>
            </a:endParaRPr>
          </a:p>
        </p:txBody>
      </p:sp>
      <p:pic>
        <p:nvPicPr>
          <p:cNvPr id="332" name="Google Shape;3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50" y="495550"/>
            <a:ext cx="3948225" cy="3012499"/>
          </a:xfrm>
          <a:prstGeom prst="rect">
            <a:avLst/>
          </a:prstGeom>
          <a:noFill/>
          <a:ln>
            <a:noFill/>
          </a:ln>
          <a:effectLst>
            <a:outerShdw blurRad="428625" algn="bl" rotWithShape="0">
              <a:schemeClr val="dk1">
                <a:alpha val="7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/>
          <p:cNvSpPr>
            <a:spLocks noGrp="1"/>
          </p:cNvSpPr>
          <p:nvPr>
            <p:ph type="subTitle" idx="8"/>
          </p:nvPr>
        </p:nvSpPr>
        <p:spPr>
          <a:xfrm>
            <a:off x="292655" y="1805406"/>
            <a:ext cx="3994389" cy="321461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Technologies utilisées : démonstrateur </a:t>
            </a:r>
            <a:r>
              <a:rPr lang="fr-FR" sz="1100" dirty="0" err="1" smtClean="0"/>
              <a:t>GallicaPix</a:t>
            </a:r>
            <a:r>
              <a:rPr lang="fr-FR" sz="1100" dirty="0" smtClean="0"/>
              <a:t> (</a:t>
            </a:r>
            <a:r>
              <a:rPr lang="fr-FR" sz="1100" dirty="0" err="1" smtClean="0"/>
              <a:t>BaseX</a:t>
            </a:r>
            <a:r>
              <a:rPr lang="fr-FR" sz="1100" dirty="0" smtClean="0"/>
              <a:t> + REST + </a:t>
            </a:r>
            <a:r>
              <a:rPr lang="fr-FR" sz="1100" dirty="0" err="1" smtClean="0"/>
              <a:t>Xquery</a:t>
            </a:r>
            <a:r>
              <a:rPr lang="fr-FR" sz="1100" dirty="0" smtClean="0"/>
              <a:t> + IIIF), modèles de détection d’objets (</a:t>
            </a:r>
            <a:r>
              <a:rPr lang="fr-FR" sz="1100" dirty="0" err="1" smtClean="0"/>
              <a:t>Yolo</a:t>
            </a:r>
            <a:r>
              <a:rPr lang="fr-FR" sz="1100" dirty="0" smtClean="0"/>
              <a:t> v4 et MTCNN), </a:t>
            </a:r>
            <a:r>
              <a:rPr lang="fr-FR" sz="1100" dirty="0" err="1" smtClean="0"/>
              <a:t>visualisateurs</a:t>
            </a:r>
            <a:r>
              <a:rPr lang="fr-FR" sz="1100" dirty="0" smtClean="0"/>
              <a:t> (</a:t>
            </a:r>
            <a:r>
              <a:rPr lang="fr-FR" sz="1100" dirty="0" err="1" smtClean="0"/>
              <a:t>OpenSeaDragon</a:t>
            </a:r>
            <a:r>
              <a:rPr lang="fr-FR" sz="1100" dirty="0" smtClean="0"/>
              <a:t>…).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OCR par API Google Cloud Vision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Analyse quantitatives à partir des détections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Tests d’alignement des éléments identifiés (visages…) aux positions et aux identifiants </a:t>
            </a:r>
            <a:r>
              <a:rPr lang="fr-FR" sz="1100" dirty="0" err="1" smtClean="0"/>
              <a:t>IdRef</a:t>
            </a:r>
            <a:r>
              <a:rPr lang="fr-FR" sz="1100" dirty="0" smtClean="0"/>
              <a:t> et VIAF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Tests de morphing de visages (à poursuivre)</a:t>
            </a:r>
            <a:endParaRPr lang="fr-FR" sz="1100" dirty="0"/>
          </a:p>
        </p:txBody>
      </p:sp>
      <p:sp>
        <p:nvSpPr>
          <p:cNvPr id="12" name="Titre 11"/>
          <p:cNvSpPr>
            <a:spLocks noGrp="1"/>
          </p:cNvSpPr>
          <p:nvPr>
            <p:ph type="title" idx="9"/>
          </p:nvPr>
        </p:nvSpPr>
        <p:spPr>
          <a:xfrm>
            <a:off x="251520" y="1275606"/>
            <a:ext cx="4035524" cy="529800"/>
          </a:xfrm>
        </p:spPr>
        <p:txBody>
          <a:bodyPr/>
          <a:lstStyle/>
          <a:p>
            <a:r>
              <a:rPr lang="fr-FR" sz="1400" dirty="0"/>
              <a:t>À partir des photos </a:t>
            </a:r>
            <a:r>
              <a:rPr lang="fr-FR" sz="1400" dirty="0" smtClean="0"/>
              <a:t>de promotion et </a:t>
            </a:r>
            <a:r>
              <a:rPr lang="fr-FR" sz="1400" dirty="0"/>
              <a:t>du référentiel </a:t>
            </a:r>
            <a:r>
              <a:rPr lang="fr-FR" sz="1400" dirty="0" err="1"/>
              <a:t>wikidata</a:t>
            </a:r>
            <a:endParaRPr lang="fr-FR" sz="1400" dirty="0"/>
          </a:p>
        </p:txBody>
      </p:sp>
      <p:sp>
        <p:nvSpPr>
          <p:cNvPr id="13" name="Sous-titre 12"/>
          <p:cNvSpPr>
            <a:spLocks noGrp="1"/>
          </p:cNvSpPr>
          <p:nvPr>
            <p:ph type="subTitle" idx="13"/>
          </p:nvPr>
        </p:nvSpPr>
        <p:spPr>
          <a:xfrm>
            <a:off x="4692524" y="1805406"/>
            <a:ext cx="4258680" cy="29265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100" dirty="0" err="1" smtClean="0"/>
              <a:t>Elargir</a:t>
            </a:r>
            <a:r>
              <a:rPr lang="fr-FR" sz="1100" dirty="0" smtClean="0"/>
              <a:t> la base d’images de promotions ou de photos individuelles disponibles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Extension des tests d’association éléments d’images/listes faits manuellement à un corpus plus large (par exemple indexation participative des personnes dans les photos de promotion)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</p:txBody>
      </p:sp>
      <p:sp>
        <p:nvSpPr>
          <p:cNvPr id="14" name="Titre 13"/>
          <p:cNvSpPr>
            <a:spLocks noGrp="1"/>
          </p:cNvSpPr>
          <p:nvPr>
            <p:ph type="title" idx="14"/>
          </p:nvPr>
        </p:nvSpPr>
        <p:spPr>
          <a:xfrm>
            <a:off x="4932040" y="1275606"/>
            <a:ext cx="3613684" cy="529800"/>
          </a:xfrm>
        </p:spPr>
        <p:txBody>
          <a:bodyPr/>
          <a:lstStyle/>
          <a:p>
            <a:r>
              <a:rPr lang="fr-FR" sz="1400" dirty="0" smtClean="0"/>
              <a:t>Perspectives d’approfondissements</a:t>
            </a:r>
            <a:endParaRPr lang="fr-FR" sz="1400" dirty="0"/>
          </a:p>
        </p:txBody>
      </p:sp>
      <p:sp>
        <p:nvSpPr>
          <p:cNvPr id="15" name="Titre 14"/>
          <p:cNvSpPr>
            <a:spLocks noGrp="1"/>
          </p:cNvSpPr>
          <p:nvPr>
            <p:ph type="title" idx="15"/>
          </p:nvPr>
        </p:nvSpPr>
        <p:spPr>
          <a:xfrm>
            <a:off x="1691680" y="-20538"/>
            <a:ext cx="5976664" cy="669000"/>
          </a:xfrm>
        </p:spPr>
        <p:txBody>
          <a:bodyPr/>
          <a:lstStyle/>
          <a:p>
            <a:r>
              <a:rPr lang="fr-FR" sz="2800" dirty="0"/>
              <a:t>Extraire et représenter les hommes et les femmes</a:t>
            </a:r>
          </a:p>
        </p:txBody>
      </p:sp>
    </p:spTree>
    <p:extLst>
      <p:ext uri="{BB962C8B-B14F-4D97-AF65-F5344CB8AC3E}">
        <p14:creationId xmlns:p14="http://schemas.microsoft.com/office/powerpoint/2010/main" val="2011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us-titre 1"/>
          <p:cNvSpPr txBox="1">
            <a:spLocks/>
          </p:cNvSpPr>
          <p:nvPr/>
        </p:nvSpPr>
        <p:spPr>
          <a:xfrm flipH="1">
            <a:off x="73754" y="0"/>
            <a:ext cx="2467500" cy="83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fr-FR" dirty="0" smtClean="0"/>
              <a:t>De l’ensemble…</a:t>
            </a:r>
            <a:endParaRPr lang="fr-FR" dirty="0"/>
          </a:p>
        </p:txBody>
      </p:sp>
      <p:sp>
        <p:nvSpPr>
          <p:cNvPr id="16" name="Sous-titre 1"/>
          <p:cNvSpPr txBox="1">
            <a:spLocks/>
          </p:cNvSpPr>
          <p:nvPr/>
        </p:nvSpPr>
        <p:spPr>
          <a:xfrm flipH="1">
            <a:off x="5580112" y="1091"/>
            <a:ext cx="24675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fr-FR" dirty="0" smtClean="0"/>
              <a:t>… aux individus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" y="627534"/>
            <a:ext cx="3336128" cy="22268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9" t="10800" r="30926" b="57000"/>
          <a:stretch/>
        </p:blipFill>
        <p:spPr>
          <a:xfrm>
            <a:off x="6244619" y="2643758"/>
            <a:ext cx="2664296" cy="1656184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971600" y="3651870"/>
            <a:ext cx="4752529" cy="1296144"/>
            <a:chOff x="3275855" y="4011910"/>
            <a:chExt cx="4752529" cy="129614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7" t="22290" r="11506" b="61576"/>
            <a:stretch/>
          </p:blipFill>
          <p:spPr>
            <a:xfrm>
              <a:off x="3275855" y="4011910"/>
              <a:ext cx="4752529" cy="79208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7" t="87202" r="11506" b="2531"/>
            <a:stretch/>
          </p:blipFill>
          <p:spPr>
            <a:xfrm>
              <a:off x="3275856" y="4803998"/>
              <a:ext cx="4752528" cy="504056"/>
            </a:xfrm>
            <a:prstGeom prst="rect">
              <a:avLst/>
            </a:prstGeom>
          </p:spPr>
        </p:pic>
      </p:grpSp>
      <p:sp>
        <p:nvSpPr>
          <p:cNvPr id="11" name="Sous-titre 1"/>
          <p:cNvSpPr txBox="1">
            <a:spLocks/>
          </p:cNvSpPr>
          <p:nvPr/>
        </p:nvSpPr>
        <p:spPr>
          <a:xfrm flipH="1">
            <a:off x="1835695" y="3003798"/>
            <a:ext cx="3898047" cy="70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fr-FR" dirty="0" smtClean="0"/>
              <a:t>… au détails vestimentaires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8" t="44800" r="19213"/>
          <a:stretch/>
        </p:blipFill>
        <p:spPr>
          <a:xfrm>
            <a:off x="5220072" y="934865"/>
            <a:ext cx="2143805" cy="16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63638"/>
            <a:ext cx="4346332" cy="2408592"/>
          </a:xfrm>
          <a:prstGeom prst="rect">
            <a:avLst/>
          </a:prstGeom>
        </p:spPr>
      </p:pic>
      <p:sp>
        <p:nvSpPr>
          <p:cNvPr id="17" name="Titre 14"/>
          <p:cNvSpPr txBox="1">
            <a:spLocks/>
          </p:cNvSpPr>
          <p:nvPr/>
        </p:nvSpPr>
        <p:spPr>
          <a:xfrm>
            <a:off x="1" y="342000"/>
            <a:ext cx="9144000" cy="66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 smtClean="0">
                <a:solidFill>
                  <a:schemeClr val="bg1"/>
                </a:solidFill>
              </a:rPr>
              <a:t>Utilisations dérivées : sociologiques… 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8" name="Titre 14"/>
          <p:cNvSpPr txBox="1">
            <a:spLocks/>
          </p:cNvSpPr>
          <p:nvPr/>
        </p:nvSpPr>
        <p:spPr>
          <a:xfrm>
            <a:off x="2627784" y="4447053"/>
            <a:ext cx="9144000" cy="66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 smtClean="0">
                <a:solidFill>
                  <a:schemeClr val="bg1"/>
                </a:solidFill>
              </a:rPr>
              <a:t>… ou ludiques (diapos suivantes)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83" y="1563638"/>
            <a:ext cx="3751362" cy="24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 15"/>
          <p:cNvSpPr>
            <a:spLocks noGrp="1"/>
          </p:cNvSpPr>
          <p:nvPr>
            <p:ph type="subTitle" idx="1"/>
          </p:nvPr>
        </p:nvSpPr>
        <p:spPr>
          <a:xfrm flipH="1">
            <a:off x="6084168" y="2131982"/>
            <a:ext cx="2467500" cy="1455600"/>
          </a:xfrm>
        </p:spPr>
        <p:txBody>
          <a:bodyPr/>
          <a:lstStyle/>
          <a:p>
            <a:r>
              <a:rPr lang="fr-FR" dirty="0" smtClean="0"/>
              <a:t>IMAGE MORPHEE MOYENNE</a:t>
            </a:r>
          </a:p>
          <a:p>
            <a:r>
              <a:rPr lang="fr-FR" dirty="0" smtClean="0"/>
              <a:t>À partir des photographies des promotions 1905 à 1934</a:t>
            </a:r>
          </a:p>
          <a:p>
            <a:r>
              <a:rPr lang="fr-FR" dirty="0" smtClean="0"/>
              <a:t>(à intégrer si réussie)</a:t>
            </a:r>
            <a:endParaRPr lang="fr-FR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0" y="100676"/>
            <a:ext cx="9144000" cy="669000"/>
          </a:xfrm>
        </p:spPr>
        <p:txBody>
          <a:bodyPr/>
          <a:lstStyle/>
          <a:p>
            <a:r>
              <a:rPr lang="fr-FR" sz="2400" dirty="0" smtClean="0"/>
              <a:t>À quoi ressemblent l’</a:t>
            </a:r>
            <a:r>
              <a:rPr lang="fr-FR" sz="2400" i="1" dirty="0" smtClean="0"/>
              <a:t>Homo </a:t>
            </a:r>
            <a:r>
              <a:rPr lang="fr-FR" sz="2400" i="1" dirty="0" err="1" smtClean="0"/>
              <a:t>Chartisticus</a:t>
            </a:r>
            <a:r>
              <a:rPr lang="fr-FR" sz="2400" i="1" dirty="0"/>
              <a:t> </a:t>
            </a:r>
            <a:r>
              <a:rPr lang="fr-FR" sz="2400" dirty="0" smtClean="0"/>
              <a:t>moyen</a:t>
            </a:r>
            <a:r>
              <a:rPr lang="fr-FR" sz="2400" i="1" dirty="0" smtClean="0"/>
              <a:t>, </a:t>
            </a:r>
            <a:r>
              <a:rPr lang="fr-FR" sz="2400" dirty="0" smtClean="0"/>
              <a:t>la </a:t>
            </a:r>
            <a:r>
              <a:rPr lang="fr-FR" sz="2400" i="1" dirty="0" err="1" smtClean="0"/>
              <a:t>puella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chartistica</a:t>
            </a:r>
            <a:r>
              <a:rPr lang="fr-FR" sz="2400" i="1" dirty="0" smtClean="0"/>
              <a:t> </a:t>
            </a:r>
            <a:r>
              <a:rPr lang="fr-FR" sz="2400" dirty="0" smtClean="0"/>
              <a:t>type ?</a:t>
            </a:r>
            <a:endParaRPr lang="fr-FR" sz="2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539552" y="1059582"/>
            <a:ext cx="4248473" cy="1800200"/>
            <a:chOff x="446294" y="1059582"/>
            <a:chExt cx="8061227" cy="3867894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059582"/>
              <a:ext cx="2639377" cy="3867894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94" y="1059582"/>
              <a:ext cx="3045586" cy="386789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059582"/>
              <a:ext cx="2359415" cy="3867894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539551" y="2975284"/>
            <a:ext cx="4248473" cy="1756706"/>
            <a:chOff x="395536" y="1774103"/>
            <a:chExt cx="7365789" cy="3369397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74" r="14157"/>
            <a:stretch/>
          </p:blipFill>
          <p:spPr>
            <a:xfrm>
              <a:off x="5491795" y="1779662"/>
              <a:ext cx="2269530" cy="3363838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1" r="11105"/>
            <a:stretch/>
          </p:blipFill>
          <p:spPr>
            <a:xfrm>
              <a:off x="395536" y="1779662"/>
              <a:ext cx="2664296" cy="3363838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774103"/>
              <a:ext cx="2448272" cy="3369397"/>
            </a:xfrm>
            <a:prstGeom prst="rect">
              <a:avLst/>
            </a:prstGeom>
          </p:spPr>
        </p:pic>
      </p:grpSp>
      <p:sp>
        <p:nvSpPr>
          <p:cNvPr id="3" name="ZoneTexte 2"/>
          <p:cNvSpPr txBox="1"/>
          <p:nvPr/>
        </p:nvSpPr>
        <p:spPr>
          <a:xfrm>
            <a:off x="5119797" y="1236407"/>
            <a:ext cx="864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 smtClean="0">
                <a:solidFill>
                  <a:schemeClr val="bg1"/>
                </a:solidFill>
              </a:rPr>
              <a:t>?</a:t>
            </a:r>
            <a:endParaRPr lang="fr-FR" sz="8800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119797" y="2975284"/>
            <a:ext cx="864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 smtClean="0">
                <a:solidFill>
                  <a:schemeClr val="bg1"/>
                </a:solidFill>
              </a:rPr>
              <a:t>?</a:t>
            </a:r>
            <a:endParaRPr lang="fr-FR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/>
          <p:nvPr/>
        </p:nvSpPr>
        <p:spPr>
          <a:xfrm>
            <a:off x="1433350" y="1065825"/>
            <a:ext cx="5955900" cy="41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4"/>
          <p:cNvSpPr txBox="1"/>
          <p:nvPr/>
        </p:nvSpPr>
        <p:spPr>
          <a:xfrm>
            <a:off x="1651850" y="1343100"/>
            <a:ext cx="4472700" cy="3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“J’aime beaucoup le visuel “Cravates”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sz="1800" b="1" dirty="0" smtClean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« T</a:t>
            </a:r>
            <a:r>
              <a:rPr lang="en" sz="1800" b="1" dirty="0" smtClean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iens, les chartistes du XXI</a:t>
            </a:r>
            <a:r>
              <a:rPr lang="en" sz="1800" b="1" baseline="30000" dirty="0" smtClean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e</a:t>
            </a:r>
            <a:r>
              <a:rPr lang="en" sz="1800" b="1" dirty="0" smtClean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siècle étudient massivement les graffitis ?”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“C’est normal le Dauphiné en Anjou sur la carte ?”</a:t>
            </a:r>
            <a:endParaRPr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39" name="Google Shape;439;p34"/>
          <p:cNvSpPr txBox="1">
            <a:spLocks noGrp="1"/>
          </p:cNvSpPr>
          <p:nvPr>
            <p:ph type="title"/>
          </p:nvPr>
        </p:nvSpPr>
        <p:spPr>
          <a:xfrm>
            <a:off x="1348790" y="343200"/>
            <a:ext cx="6263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Pipologie</a:t>
            </a:r>
            <a:endParaRPr dirty="0"/>
          </a:p>
        </p:txBody>
      </p:sp>
      <p:sp>
        <p:nvSpPr>
          <p:cNvPr id="440" name="Google Shape;440;p34"/>
          <p:cNvSpPr/>
          <p:nvPr/>
        </p:nvSpPr>
        <p:spPr>
          <a:xfrm>
            <a:off x="6200650" y="1667075"/>
            <a:ext cx="2130000" cy="357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smtClean="0">
                <a:latin typeface="Overpass Mono"/>
                <a:ea typeface="Overpass Mono"/>
                <a:cs typeface="Overpass Mono"/>
                <a:sym typeface="Overpass Mono"/>
              </a:rPr>
              <a:t>L’organisation par l’ADEMEC et l’accueil par l’École des chartes !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smtClean="0">
                <a:latin typeface="Overpass Mono"/>
                <a:ea typeface="Overpass Mono"/>
                <a:cs typeface="Overpass Mono"/>
                <a:sym typeface="Overpass Mono"/>
              </a:rPr>
              <a:t>Merci à toute l’équipe et à l’institution</a:t>
            </a:r>
            <a:endParaRPr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6200650" y="267000"/>
            <a:ext cx="2130000" cy="107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Notre coup de cœur</a:t>
            </a:r>
            <a:endParaRPr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idx="1"/>
          </p:nvPr>
        </p:nvSpPr>
        <p:spPr>
          <a:xfrm>
            <a:off x="3995936" y="1973024"/>
            <a:ext cx="4566964" cy="2542941"/>
          </a:xfrm>
        </p:spPr>
        <p:txBody>
          <a:bodyPr/>
          <a:lstStyle/>
          <a:p>
            <a:pPr marL="127000" indent="0">
              <a:buNone/>
            </a:pPr>
            <a:r>
              <a:rPr lang="fr-FR" dirty="0" smtClean="0"/>
              <a:t>Lucie Rondeau du Noyer</a:t>
            </a:r>
          </a:p>
          <a:p>
            <a:pPr marL="127000" indent="0">
              <a:buNone/>
            </a:pPr>
            <a:r>
              <a:rPr lang="fr-FR" dirty="0" smtClean="0"/>
              <a:t>Jean-Philippe </a:t>
            </a:r>
            <a:r>
              <a:rPr lang="fr-FR" dirty="0" err="1" smtClean="0"/>
              <a:t>Moreux</a:t>
            </a:r>
            <a:endParaRPr lang="fr-FR" dirty="0" smtClean="0"/>
          </a:p>
          <a:p>
            <a:pPr marL="127000" indent="0">
              <a:buNone/>
            </a:pPr>
            <a:r>
              <a:rPr lang="fr-FR" dirty="0" smtClean="0"/>
              <a:t>Jean-Damien </a:t>
            </a:r>
            <a:r>
              <a:rPr lang="fr-FR" dirty="0" err="1" smtClean="0"/>
              <a:t>Généro</a:t>
            </a:r>
            <a:endParaRPr lang="fr-FR" dirty="0" smtClean="0"/>
          </a:p>
          <a:p>
            <a:pPr marL="127000" indent="0">
              <a:buNone/>
            </a:pPr>
            <a:r>
              <a:rPr lang="fr-FR" dirty="0" smtClean="0"/>
              <a:t>Antoine Sylvestre de </a:t>
            </a:r>
            <a:r>
              <a:rPr lang="fr-FR" dirty="0" err="1" smtClean="0"/>
              <a:t>Sacy</a:t>
            </a:r>
            <a:endParaRPr lang="fr-FR" dirty="0" smtClean="0"/>
          </a:p>
          <a:p>
            <a:pPr marL="127000" indent="0">
              <a:buNone/>
            </a:pPr>
            <a:r>
              <a:rPr lang="fr-FR" dirty="0" smtClean="0"/>
              <a:t>Aurélien Conraux</a:t>
            </a:r>
          </a:p>
          <a:p>
            <a:pPr marL="127000" indent="0">
              <a:buNone/>
            </a:pPr>
            <a:endParaRPr lang="fr-FR" dirty="0" smtClean="0"/>
          </a:p>
          <a:p>
            <a:pPr marL="127000" indent="0">
              <a:buNone/>
            </a:pPr>
            <a:endParaRPr lang="fr-FR" dirty="0" smtClean="0"/>
          </a:p>
          <a:p>
            <a:pPr marL="127000" indent="0">
              <a:buNone/>
            </a:pPr>
            <a:r>
              <a:rPr lang="fr-FR" sz="1000" dirty="0" smtClean="0"/>
              <a:t>Le pad collaboratif : </a:t>
            </a:r>
          </a:p>
          <a:p>
            <a:pPr marL="127000" indent="0">
              <a:buNone/>
            </a:pPr>
            <a:r>
              <a:rPr lang="fr-FR" sz="1000" dirty="0" smtClean="0">
                <a:hlinkClick r:id="rId2"/>
              </a:rPr>
              <a:t>https://demo.hedgedoc.org/euyefCUxRmOmMaqrG5LZA?both</a:t>
            </a:r>
            <a:endParaRPr lang="fr-FR" sz="1000" dirty="0" smtClean="0"/>
          </a:p>
          <a:p>
            <a:pPr marL="127000" indent="0">
              <a:buNone/>
            </a:pPr>
            <a:endParaRPr lang="fr-FR" sz="1000" dirty="0" smtClean="0"/>
          </a:p>
          <a:p>
            <a:pPr marL="127000" indent="0">
              <a:buNone/>
            </a:pPr>
            <a:r>
              <a:rPr lang="fr-FR" sz="1000" dirty="0" smtClean="0"/>
              <a:t>Le code : </a:t>
            </a:r>
          </a:p>
          <a:p>
            <a:pPr marL="127000" indent="0">
              <a:buNone/>
            </a:pPr>
            <a:r>
              <a:rPr lang="fr-FR" sz="1000" dirty="0" smtClean="0">
                <a:hlinkClick r:id="rId3"/>
              </a:rPr>
              <a:t>https</a:t>
            </a:r>
            <a:r>
              <a:rPr lang="fr-FR" sz="1000" dirty="0">
                <a:hlinkClick r:id="rId3"/>
              </a:rPr>
              <a:t>://</a:t>
            </a:r>
            <a:r>
              <a:rPr lang="fr-FR" sz="1000" dirty="0" smtClean="0">
                <a:hlinkClick r:id="rId3"/>
              </a:rPr>
              <a:t>github.com/ademec/Valda</a:t>
            </a:r>
            <a:endParaRPr lang="fr-FR" sz="1000" dirty="0" smtClean="0"/>
          </a:p>
          <a:p>
            <a:pPr marL="127000" indent="0">
              <a:buNone/>
            </a:pPr>
            <a:endParaRPr lang="fr-FR" sz="1000" dirty="0"/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0" y="339502"/>
            <a:ext cx="8562900" cy="669000"/>
          </a:xfrm>
        </p:spPr>
        <p:txBody>
          <a:bodyPr/>
          <a:lstStyle/>
          <a:p>
            <a:r>
              <a:rPr lang="fr-FR" sz="2800" dirty="0" smtClean="0"/>
              <a:t>VAL-DA</a:t>
            </a:r>
            <a:br>
              <a:rPr lang="fr-FR" sz="2800" dirty="0" smtClean="0"/>
            </a:br>
            <a:r>
              <a:rPr lang="fr-FR" sz="2800" dirty="0" smtClean="0"/>
              <a:t>l’équipe </a:t>
            </a:r>
            <a:r>
              <a:rPr lang="fr-FR" sz="2800" dirty="0" err="1" smtClean="0"/>
              <a:t>VALorisation</a:t>
            </a:r>
            <a:r>
              <a:rPr lang="fr-FR" sz="2800" dirty="0" smtClean="0"/>
              <a:t> des </a:t>
            </a:r>
            <a:r>
              <a:rPr lang="fr-FR" sz="2800" dirty="0" err="1" smtClean="0"/>
              <a:t>DAta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410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5863894" y="1949422"/>
            <a:ext cx="1926625" cy="664200"/>
          </a:xfrm>
        </p:spPr>
        <p:txBody>
          <a:bodyPr/>
          <a:lstStyle/>
          <a:p>
            <a:r>
              <a:rPr lang="fr-FR" sz="1100" dirty="0" smtClean="0"/>
              <a:t>Lier les données, rendre accessible les informations</a:t>
            </a:r>
            <a:endParaRPr lang="fr-FR" sz="11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833019" y="1419622"/>
            <a:ext cx="1957500" cy="529800"/>
          </a:xfrm>
        </p:spPr>
        <p:txBody>
          <a:bodyPr/>
          <a:lstStyle/>
          <a:p>
            <a:r>
              <a:rPr lang="fr-FR" sz="1800" dirty="0" smtClean="0"/>
              <a:t>Sélection</a:t>
            </a:r>
            <a:endParaRPr lang="fr-FR" sz="1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2"/>
          </p:nvPr>
        </p:nvSpPr>
        <p:spPr>
          <a:xfrm>
            <a:off x="282395" y="1949422"/>
            <a:ext cx="1895700" cy="664200"/>
          </a:xfrm>
        </p:spPr>
        <p:txBody>
          <a:bodyPr/>
          <a:lstStyle/>
          <a:p>
            <a:r>
              <a:rPr lang="fr-FR" sz="1050" dirty="0" smtClean="0"/>
              <a:t>Données biographiques, scientifiques et géographiques</a:t>
            </a:r>
            <a:endParaRPr lang="fr-FR" sz="1050" dirty="0"/>
          </a:p>
        </p:txBody>
      </p:sp>
      <p:sp>
        <p:nvSpPr>
          <p:cNvPr id="6" name="Titre 5"/>
          <p:cNvSpPr>
            <a:spLocks noGrp="1"/>
          </p:cNvSpPr>
          <p:nvPr>
            <p:ph type="title" idx="3"/>
          </p:nvPr>
        </p:nvSpPr>
        <p:spPr>
          <a:xfrm>
            <a:off x="251520" y="1419622"/>
            <a:ext cx="1957500" cy="529800"/>
          </a:xfrm>
        </p:spPr>
        <p:txBody>
          <a:bodyPr/>
          <a:lstStyle/>
          <a:p>
            <a:r>
              <a:rPr lang="fr-FR" sz="1800" dirty="0" smtClean="0"/>
              <a:t>Découverte</a:t>
            </a:r>
            <a:endParaRPr lang="fr-FR" sz="1800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4"/>
          </p:nvPr>
        </p:nvSpPr>
        <p:spPr>
          <a:xfrm>
            <a:off x="3071320" y="1949422"/>
            <a:ext cx="1895700" cy="664200"/>
          </a:xfrm>
        </p:spPr>
        <p:txBody>
          <a:bodyPr/>
          <a:lstStyle/>
          <a:p>
            <a:r>
              <a:rPr lang="fr-FR" sz="1100" dirty="0" smtClean="0"/>
              <a:t>Géolocalisation des travaux de recherches, travail sur les photographies</a:t>
            </a:r>
            <a:endParaRPr lang="fr-FR" sz="1100" dirty="0"/>
          </a:p>
        </p:txBody>
      </p:sp>
      <p:sp>
        <p:nvSpPr>
          <p:cNvPr id="8" name="Titre 7"/>
          <p:cNvSpPr>
            <a:spLocks noGrp="1"/>
          </p:cNvSpPr>
          <p:nvPr>
            <p:ph type="title" idx="5"/>
          </p:nvPr>
        </p:nvSpPr>
        <p:spPr>
          <a:xfrm>
            <a:off x="3040416" y="1419622"/>
            <a:ext cx="1957500" cy="529800"/>
          </a:xfrm>
        </p:spPr>
        <p:txBody>
          <a:bodyPr/>
          <a:lstStyle/>
          <a:p>
            <a:r>
              <a:rPr lang="fr-FR" sz="1800" dirty="0" smtClean="0"/>
              <a:t>Idéation</a:t>
            </a:r>
            <a:endParaRPr lang="fr-FR" sz="1800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6"/>
          </p:nvPr>
        </p:nvSpPr>
        <p:spPr>
          <a:xfrm>
            <a:off x="6965880" y="3826425"/>
            <a:ext cx="1895700" cy="664200"/>
          </a:xfrm>
        </p:spPr>
        <p:txBody>
          <a:bodyPr/>
          <a:lstStyle/>
          <a:p>
            <a:r>
              <a:rPr lang="fr-FR" sz="1100" dirty="0" smtClean="0"/>
              <a:t>[à suivre…]</a:t>
            </a:r>
            <a:endParaRPr lang="fr-FR" sz="1100" dirty="0"/>
          </a:p>
        </p:txBody>
      </p:sp>
      <p:sp>
        <p:nvSpPr>
          <p:cNvPr id="10" name="Titre 9"/>
          <p:cNvSpPr>
            <a:spLocks noGrp="1"/>
          </p:cNvSpPr>
          <p:nvPr>
            <p:ph type="title" idx="7"/>
          </p:nvPr>
        </p:nvSpPr>
        <p:spPr>
          <a:xfrm>
            <a:off x="6934980" y="3296625"/>
            <a:ext cx="1957500" cy="529800"/>
          </a:xfrm>
        </p:spPr>
        <p:txBody>
          <a:bodyPr/>
          <a:lstStyle/>
          <a:p>
            <a:r>
              <a:rPr lang="fr-FR" sz="1800" dirty="0" smtClean="0"/>
              <a:t>Perspectives</a:t>
            </a:r>
            <a:endParaRPr lang="fr-FR" sz="1800" dirty="0"/>
          </a:p>
        </p:txBody>
      </p:sp>
      <p:sp>
        <p:nvSpPr>
          <p:cNvPr id="11" name="Sous-titre 10"/>
          <p:cNvSpPr>
            <a:spLocks noGrp="1"/>
          </p:cNvSpPr>
          <p:nvPr>
            <p:ph type="subTitle" idx="8"/>
          </p:nvPr>
        </p:nvSpPr>
        <p:spPr>
          <a:xfrm>
            <a:off x="1384381" y="3826425"/>
            <a:ext cx="1895700" cy="664200"/>
          </a:xfrm>
        </p:spPr>
        <p:txBody>
          <a:bodyPr/>
          <a:lstStyle/>
          <a:p>
            <a:r>
              <a:rPr lang="fr-FR" sz="1100" dirty="0" smtClean="0"/>
              <a:t>3 directions de recherche à intégrer : données, textes, images</a:t>
            </a:r>
            <a:endParaRPr lang="fr-FR" sz="1100" dirty="0"/>
          </a:p>
        </p:txBody>
      </p:sp>
      <p:sp>
        <p:nvSpPr>
          <p:cNvPr id="12" name="Titre 11"/>
          <p:cNvSpPr>
            <a:spLocks noGrp="1"/>
          </p:cNvSpPr>
          <p:nvPr>
            <p:ph type="title" idx="9"/>
          </p:nvPr>
        </p:nvSpPr>
        <p:spPr>
          <a:xfrm>
            <a:off x="1353481" y="3296625"/>
            <a:ext cx="1957500" cy="529800"/>
          </a:xfrm>
        </p:spPr>
        <p:txBody>
          <a:bodyPr/>
          <a:lstStyle/>
          <a:p>
            <a:r>
              <a:rPr lang="fr-FR" sz="1800" dirty="0" smtClean="0"/>
              <a:t>Formulation</a:t>
            </a:r>
            <a:endParaRPr lang="fr-FR" sz="1800" dirty="0"/>
          </a:p>
        </p:txBody>
      </p:sp>
      <p:sp>
        <p:nvSpPr>
          <p:cNvPr id="13" name="Sous-titre 12"/>
          <p:cNvSpPr>
            <a:spLocks noGrp="1"/>
          </p:cNvSpPr>
          <p:nvPr>
            <p:ph type="subTitle" idx="13"/>
          </p:nvPr>
        </p:nvSpPr>
        <p:spPr>
          <a:xfrm>
            <a:off x="4173306" y="3826425"/>
            <a:ext cx="1895700" cy="664200"/>
          </a:xfrm>
        </p:spPr>
        <p:txBody>
          <a:bodyPr/>
          <a:lstStyle/>
          <a:p>
            <a:r>
              <a:rPr lang="fr-FR" sz="1100" dirty="0" smtClean="0"/>
              <a:t> Une application FLASK contenant un « data </a:t>
            </a:r>
            <a:r>
              <a:rPr lang="fr-FR" sz="1100" dirty="0" err="1" smtClean="0"/>
              <a:t>paper</a:t>
            </a:r>
            <a:r>
              <a:rPr lang="fr-FR" sz="1100" dirty="0" smtClean="0"/>
              <a:t> » interactif</a:t>
            </a:r>
            <a:endParaRPr lang="fr-FR" sz="1100" dirty="0"/>
          </a:p>
        </p:txBody>
      </p:sp>
      <p:sp>
        <p:nvSpPr>
          <p:cNvPr id="14" name="Titre 13"/>
          <p:cNvSpPr>
            <a:spLocks noGrp="1"/>
          </p:cNvSpPr>
          <p:nvPr>
            <p:ph type="title" idx="14"/>
          </p:nvPr>
        </p:nvSpPr>
        <p:spPr>
          <a:xfrm>
            <a:off x="4142402" y="3296625"/>
            <a:ext cx="1957500" cy="529800"/>
          </a:xfrm>
        </p:spPr>
        <p:txBody>
          <a:bodyPr/>
          <a:lstStyle/>
          <a:p>
            <a:r>
              <a:rPr lang="fr-FR" sz="1800" dirty="0" smtClean="0"/>
              <a:t>Réalisation</a:t>
            </a:r>
            <a:endParaRPr lang="fr-FR" sz="1800" dirty="0"/>
          </a:p>
        </p:txBody>
      </p:sp>
      <p:sp>
        <p:nvSpPr>
          <p:cNvPr id="15" name="Titre 14"/>
          <p:cNvSpPr>
            <a:spLocks noGrp="1"/>
          </p:cNvSpPr>
          <p:nvPr>
            <p:ph type="title" idx="15"/>
          </p:nvPr>
        </p:nvSpPr>
        <p:spPr>
          <a:xfrm>
            <a:off x="1" y="342000"/>
            <a:ext cx="9144000" cy="669000"/>
          </a:xfrm>
        </p:spPr>
        <p:txBody>
          <a:bodyPr/>
          <a:lstStyle/>
          <a:p>
            <a:r>
              <a:rPr lang="fr-FR" sz="2800" dirty="0" smtClean="0"/>
              <a:t>VAL-DA : un projet agile et structuré</a:t>
            </a:r>
            <a:endParaRPr lang="fr-FR" sz="2800" dirty="0"/>
          </a:p>
        </p:txBody>
      </p:sp>
      <p:sp>
        <p:nvSpPr>
          <p:cNvPr id="16" name="Flèche droite 15"/>
          <p:cNvSpPr/>
          <p:nvPr/>
        </p:nvSpPr>
        <p:spPr>
          <a:xfrm>
            <a:off x="2247387" y="1513983"/>
            <a:ext cx="720080" cy="36004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>
            <a:off x="5055427" y="1532139"/>
            <a:ext cx="720080" cy="36004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364625" y="3466385"/>
            <a:ext cx="720080" cy="36004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>
            <a:off x="6156322" y="3448898"/>
            <a:ext cx="720080" cy="36004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4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/>
        </p:nvSpPr>
        <p:spPr>
          <a:xfrm>
            <a:off x="1651850" y="1343100"/>
            <a:ext cx="4472700" cy="3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>
            <a:off x="1348790" y="133350"/>
            <a:ext cx="6263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Idéation</a:t>
            </a:r>
            <a:endParaRPr dirty="0"/>
          </a:p>
        </p:txBody>
      </p:sp>
      <p:pic>
        <p:nvPicPr>
          <p:cNvPr id="8" name="Image 7" descr="0001full copi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205" y="1012200"/>
            <a:ext cx="9938410" cy="41313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116714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Les chartistes sont-il tous Parisiens ?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621890" y="142875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Sont-ils tous médiévistes ?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10815" y="1361985"/>
            <a:ext cx="25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2060"/>
                </a:solidFill>
              </a:rPr>
              <a:t>La séance de questions aux données est ouverte !</a:t>
            </a:r>
            <a:endParaRPr lang="fr-FR" b="1" dirty="0">
              <a:solidFill>
                <a:srgbClr val="002060"/>
              </a:solidFill>
            </a:endParaRPr>
          </a:p>
        </p:txBody>
      </p:sp>
      <p:cxnSp>
        <p:nvCxnSpPr>
          <p:cNvPr id="10" name="Connecteur droit 9"/>
          <p:cNvCxnSpPr>
            <a:endCxn id="7" idx="2"/>
          </p:cNvCxnSpPr>
          <p:nvPr/>
        </p:nvCxnSpPr>
        <p:spPr>
          <a:xfrm flipH="1" flipV="1">
            <a:off x="3689528" y="1885205"/>
            <a:ext cx="166640" cy="119264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endCxn id="6" idx="2"/>
          </p:cNvCxnSpPr>
          <p:nvPr/>
        </p:nvCxnSpPr>
        <p:spPr>
          <a:xfrm rot="5400000" flipH="1" flipV="1">
            <a:off x="6997800" y="2566660"/>
            <a:ext cx="1229380" cy="158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rot="5400000" flipH="1" flipV="1">
            <a:off x="567204" y="1885156"/>
            <a:ext cx="619780" cy="23018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7416607" y="3579862"/>
            <a:ext cx="164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Comment écrivent-ils ?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/>
          <p:cNvCxnSpPr>
            <a:endCxn id="19" idx="2"/>
          </p:cNvCxnSpPr>
          <p:nvPr/>
        </p:nvCxnSpPr>
        <p:spPr>
          <a:xfrm rot="16200000" flipV="1">
            <a:off x="8088132" y="4255482"/>
            <a:ext cx="457200" cy="15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990600" y="283336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Deviennent-ils tous docteurs ?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1043988" y="3356580"/>
            <a:ext cx="708614" cy="5435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968240" y="3179415"/>
            <a:ext cx="189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A quoi ressemble </a:t>
            </a:r>
            <a:r>
              <a:rPr lang="fr-FR" b="1" dirty="0" err="1" smtClean="0">
                <a:solidFill>
                  <a:schemeClr val="bg1"/>
                </a:solidFill>
              </a:rPr>
              <a:t>un</a:t>
            </a:r>
            <a:r>
              <a:rPr lang="fr-FR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·e</a:t>
            </a:r>
            <a:r>
              <a:rPr lang="fr-FR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chartiste ?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6" name="Connecteur droit 15"/>
          <p:cNvCxnSpPr>
            <a:endCxn id="15" idx="2"/>
          </p:cNvCxnSpPr>
          <p:nvPr/>
        </p:nvCxnSpPr>
        <p:spPr>
          <a:xfrm flipH="1" flipV="1">
            <a:off x="5916500" y="3702635"/>
            <a:ext cx="28066" cy="45720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832492" y="194370"/>
            <a:ext cx="2584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Les territoires sont-ils valorisés dans les projets de recherche ?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21" name="Connecteur droit 20"/>
          <p:cNvCxnSpPr>
            <a:endCxn id="18" idx="2"/>
          </p:cNvCxnSpPr>
          <p:nvPr/>
        </p:nvCxnSpPr>
        <p:spPr>
          <a:xfrm flipV="1">
            <a:off x="5728138" y="933034"/>
            <a:ext cx="396412" cy="126362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 idx="6"/>
          </p:nvPr>
        </p:nvSpPr>
        <p:spPr>
          <a:xfrm>
            <a:off x="0" y="123478"/>
            <a:ext cx="9144000" cy="864096"/>
          </a:xfrm>
        </p:spPr>
        <p:txBody>
          <a:bodyPr/>
          <a:lstStyle/>
          <a:p>
            <a:r>
              <a:rPr lang="fr-FR" sz="1600" dirty="0" smtClean="0"/>
              <a:t>NOTRE MISSION : extraire &amp; représenter, de façon simple et attractive, des ensembles de données liées aux chartistes, </a:t>
            </a:r>
            <a:br>
              <a:rPr lang="fr-FR" sz="1600" dirty="0" smtClean="0"/>
            </a:br>
            <a:r>
              <a:rPr lang="fr-FR" sz="1600" dirty="0" smtClean="0"/>
              <a:t>en lien avec les individus et les ressources scientifiques</a:t>
            </a:r>
            <a:endParaRPr lang="fr-F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377143282"/>
              </p:ext>
            </p:extLst>
          </p:nvPr>
        </p:nvGraphicFramePr>
        <p:xfrm>
          <a:off x="4644008" y="1923678"/>
          <a:ext cx="3810112" cy="2390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itre 9"/>
          <p:cNvSpPr txBox="1">
            <a:spLocks/>
          </p:cNvSpPr>
          <p:nvPr/>
        </p:nvSpPr>
        <p:spPr>
          <a:xfrm>
            <a:off x="107504" y="1419622"/>
            <a:ext cx="3744416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8000" indent="-2286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b="0" dirty="0"/>
              <a:t>Une démarche sociologique</a:t>
            </a:r>
          </a:p>
          <a:p>
            <a:pPr marL="288000" indent="-2286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b="0" dirty="0"/>
              <a:t>Une valorisation accessible au grand public</a:t>
            </a:r>
          </a:p>
          <a:p>
            <a:pPr marL="288000" indent="-2286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b="0" dirty="0"/>
              <a:t>L’accès direct </a:t>
            </a:r>
            <a:r>
              <a:rPr lang="fr-FR" sz="1600" b="0" dirty="0" smtClean="0"/>
              <a:t>aux sources primaires et secondaires</a:t>
            </a:r>
          </a:p>
        </p:txBody>
      </p:sp>
    </p:spTree>
    <p:extLst>
      <p:ext uri="{BB962C8B-B14F-4D97-AF65-F5344CB8AC3E}">
        <p14:creationId xmlns:p14="http://schemas.microsoft.com/office/powerpoint/2010/main" val="9012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6"/>
          </p:nvPr>
        </p:nvSpPr>
        <p:spPr>
          <a:xfrm>
            <a:off x="7190978" y="1805406"/>
            <a:ext cx="1845518" cy="271056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fr-FR" sz="1100" dirty="0" smtClean="0"/>
              <a:t>Carte interactive avec filtres</a:t>
            </a:r>
            <a:endParaRPr lang="fr-FR" sz="1100" dirty="0"/>
          </a:p>
        </p:txBody>
      </p:sp>
      <p:sp>
        <p:nvSpPr>
          <p:cNvPr id="10" name="Titre 9"/>
          <p:cNvSpPr>
            <a:spLocks noGrp="1"/>
          </p:cNvSpPr>
          <p:nvPr>
            <p:ph type="title" idx="7"/>
          </p:nvPr>
        </p:nvSpPr>
        <p:spPr>
          <a:xfrm>
            <a:off x="7186687" y="1275606"/>
            <a:ext cx="1821235" cy="529800"/>
          </a:xfrm>
        </p:spPr>
        <p:txBody>
          <a:bodyPr/>
          <a:lstStyle/>
          <a:p>
            <a:r>
              <a:rPr lang="fr-FR" sz="1800" dirty="0" smtClean="0"/>
              <a:t>Résultats</a:t>
            </a:r>
            <a:endParaRPr lang="fr-FR" sz="1800" dirty="0"/>
          </a:p>
        </p:txBody>
      </p:sp>
      <p:sp>
        <p:nvSpPr>
          <p:cNvPr id="11" name="Sous-titre 10"/>
          <p:cNvSpPr>
            <a:spLocks noGrp="1"/>
          </p:cNvSpPr>
          <p:nvPr>
            <p:ph type="subTitle" idx="8"/>
          </p:nvPr>
        </p:nvSpPr>
        <p:spPr>
          <a:xfrm>
            <a:off x="606604" y="1805406"/>
            <a:ext cx="1895700" cy="664200"/>
          </a:xfrm>
        </p:spPr>
        <p:txBody>
          <a:bodyPr/>
          <a:lstStyle/>
          <a:p>
            <a:endParaRPr lang="fr-FR" sz="1100"/>
          </a:p>
        </p:txBody>
      </p:sp>
      <p:sp>
        <p:nvSpPr>
          <p:cNvPr id="12" name="Titre 11"/>
          <p:cNvSpPr>
            <a:spLocks noGrp="1"/>
          </p:cNvSpPr>
          <p:nvPr>
            <p:ph type="title" idx="9"/>
          </p:nvPr>
        </p:nvSpPr>
        <p:spPr>
          <a:xfrm>
            <a:off x="575704" y="1275606"/>
            <a:ext cx="1957500" cy="529800"/>
          </a:xfrm>
        </p:spPr>
        <p:txBody>
          <a:bodyPr/>
          <a:lstStyle/>
          <a:p>
            <a:r>
              <a:rPr lang="fr-FR" sz="1400" dirty="0" smtClean="0"/>
              <a:t>À partir des titres de thèse</a:t>
            </a:r>
            <a:endParaRPr lang="fr-FR" sz="1400" dirty="0"/>
          </a:p>
        </p:txBody>
      </p:sp>
      <p:sp>
        <p:nvSpPr>
          <p:cNvPr id="13" name="Sous-titre 12"/>
          <p:cNvSpPr>
            <a:spLocks noGrp="1"/>
          </p:cNvSpPr>
          <p:nvPr>
            <p:ph type="subTitle" idx="13"/>
          </p:nvPr>
        </p:nvSpPr>
        <p:spPr>
          <a:xfrm>
            <a:off x="4661624" y="2019702"/>
            <a:ext cx="2214632" cy="3123798"/>
          </a:xfrm>
        </p:spPr>
        <p:txBody>
          <a:bodyPr/>
          <a:lstStyle/>
          <a:p>
            <a:pPr marL="171450" lvl="0" indent="-1714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100" dirty="0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Données </a:t>
            </a:r>
            <a:r>
              <a:rPr lang="fr-FR" sz="1100" dirty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de localisations extraites </a:t>
            </a:r>
            <a:r>
              <a:rPr lang="fr-FR" sz="1100" i="1" dirty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via </a:t>
            </a:r>
            <a:r>
              <a:rPr lang="fr-FR" sz="1100" dirty="0" err="1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Spacy</a:t>
            </a:r>
            <a:r>
              <a:rPr lang="fr-FR" sz="1100" dirty="0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</a:p>
          <a:p>
            <a:pPr marL="171450" lvl="0" indent="-1714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+</a:t>
            </a:r>
            <a:r>
              <a:rPr lang="fr-FR" sz="1100" dirty="0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nettoyage des données sur </a:t>
            </a:r>
            <a:r>
              <a:rPr lang="fr-FR" sz="1100" dirty="0" err="1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Dataïku</a:t>
            </a:r>
            <a:endParaRPr lang="fr-FR" sz="1100" dirty="0" smtClean="0">
              <a:solidFill>
                <a:schemeClr val="bg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171450" indent="-1714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Scripts automatisés : </a:t>
            </a:r>
            <a:r>
              <a:rPr lang="fr-FR" sz="1100" dirty="0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récupération </a:t>
            </a:r>
            <a:r>
              <a:rPr lang="fr-FR" sz="1100" dirty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des coordonnées avec la librairie </a:t>
            </a:r>
            <a:r>
              <a:rPr lang="fr-FR" sz="1100" dirty="0" err="1" smtClean="0">
                <a:solidFill>
                  <a:schemeClr val="bg1"/>
                </a:solidFill>
                <a:latin typeface="Overpass Mono"/>
                <a:ea typeface="Overpass Mono"/>
                <a:cs typeface="Overpass Mono"/>
                <a:sym typeface="Overpass Mono"/>
              </a:rPr>
              <a:t>geopy</a:t>
            </a:r>
            <a:endParaRPr lang="fr-FR" sz="1100" dirty="0" smtClean="0">
              <a:solidFill>
                <a:schemeClr val="bg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>
              <a:spcBef>
                <a:spcPts val="1000"/>
              </a:spcBef>
            </a:pPr>
            <a:endParaRPr lang="fr-FR" sz="1100" dirty="0">
              <a:solidFill>
                <a:schemeClr val="bg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>
              <a:spcBef>
                <a:spcPts val="1000"/>
              </a:spcBef>
            </a:pPr>
            <a:endParaRPr lang="fr-FR" sz="1100" dirty="0">
              <a:solidFill>
                <a:schemeClr val="bg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4" name="Titre 13"/>
          <p:cNvSpPr>
            <a:spLocks noGrp="1"/>
          </p:cNvSpPr>
          <p:nvPr>
            <p:ph type="title" idx="14"/>
          </p:nvPr>
        </p:nvSpPr>
        <p:spPr>
          <a:xfrm>
            <a:off x="4630724" y="1275606"/>
            <a:ext cx="1957500" cy="529800"/>
          </a:xfrm>
        </p:spPr>
        <p:txBody>
          <a:bodyPr/>
          <a:lstStyle/>
          <a:p>
            <a:r>
              <a:rPr lang="fr-FR" sz="1400" dirty="0" smtClean="0"/>
              <a:t>Moyens mis en </a:t>
            </a:r>
            <a:r>
              <a:rPr lang="fr-FR" sz="1400" dirty="0" err="1" smtClean="0"/>
              <a:t>oeuvre</a:t>
            </a:r>
            <a:endParaRPr lang="fr-FR" sz="1400" dirty="0"/>
          </a:p>
        </p:txBody>
      </p:sp>
      <p:sp>
        <p:nvSpPr>
          <p:cNvPr id="15" name="Titre 14"/>
          <p:cNvSpPr>
            <a:spLocks noGrp="1"/>
          </p:cNvSpPr>
          <p:nvPr>
            <p:ph type="title" idx="15"/>
          </p:nvPr>
        </p:nvSpPr>
        <p:spPr>
          <a:xfrm>
            <a:off x="1" y="342000"/>
            <a:ext cx="9144000" cy="669000"/>
          </a:xfrm>
        </p:spPr>
        <p:txBody>
          <a:bodyPr/>
          <a:lstStyle/>
          <a:p>
            <a:r>
              <a:rPr lang="fr-FR" sz="2800" dirty="0" smtClean="0"/>
              <a:t>Extraire </a:t>
            </a:r>
            <a:r>
              <a:rPr lang="fr-FR" sz="2800" dirty="0"/>
              <a:t>&amp;</a:t>
            </a:r>
            <a:r>
              <a:rPr lang="fr-FR" sz="2800" dirty="0" smtClean="0"/>
              <a:t> représenter les lieux</a:t>
            </a:r>
            <a:endParaRPr lang="fr-FR" sz="2800" dirty="0"/>
          </a:p>
        </p:txBody>
      </p:sp>
      <p:sp>
        <p:nvSpPr>
          <p:cNvPr id="19" name="Flèche droite 18"/>
          <p:cNvSpPr/>
          <p:nvPr/>
        </p:nvSpPr>
        <p:spPr>
          <a:xfrm>
            <a:off x="2586848" y="1445366"/>
            <a:ext cx="720080" cy="36004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72"/>
          <a:stretch/>
        </p:blipFill>
        <p:spPr>
          <a:xfrm>
            <a:off x="27290" y="1807344"/>
            <a:ext cx="4472702" cy="444433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9"/>
          <a:stretch/>
        </p:blipFill>
        <p:spPr>
          <a:xfrm>
            <a:off x="7235870" y="3390415"/>
            <a:ext cx="1755733" cy="2251102"/>
          </a:xfrm>
          <a:prstGeom prst="rect">
            <a:avLst/>
          </a:prstGeom>
        </p:spPr>
      </p:pic>
      <p:pic>
        <p:nvPicPr>
          <p:cNvPr id="16" name="Image 15" descr="Capture d’écran 2021-09-25 à 17.52.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78" y="2288913"/>
            <a:ext cx="1790675" cy="10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6"/>
          </p:nvPr>
        </p:nvSpPr>
        <p:spPr>
          <a:xfrm>
            <a:off x="714466" y="1805406"/>
            <a:ext cx="7385925" cy="271056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fr-FR" sz="1100" dirty="0" smtClean="0"/>
              <a:t>Étendre aux positions de thèse</a:t>
            </a:r>
          </a:p>
          <a:p>
            <a:pPr algn="l">
              <a:buFontTx/>
              <a:buChar char="-"/>
            </a:pPr>
            <a:r>
              <a:rPr lang="fr-FR" sz="1100" dirty="0" smtClean="0"/>
              <a:t>Travailler sur la qualité des entités géographiques</a:t>
            </a:r>
          </a:p>
          <a:p>
            <a:pPr algn="l">
              <a:buFontTx/>
              <a:buChar char="-"/>
            </a:pPr>
            <a:r>
              <a:rPr lang="fr-FR" sz="1100" dirty="0" smtClean="0"/>
              <a:t>Intégrer des référentiels géographiques historiques (Austrasie, « Bourgogne du XVe siècle »…</a:t>
            </a:r>
          </a:p>
          <a:p>
            <a:pPr algn="l">
              <a:buFontTx/>
              <a:buChar char="-"/>
            </a:pPr>
            <a:r>
              <a:rPr lang="fr-FR" sz="1100" dirty="0" smtClean="0"/>
              <a:t>Gérer des niveaux de visualisation emboités, des </a:t>
            </a:r>
            <a:r>
              <a:rPr lang="fr-FR" sz="1100" dirty="0" err="1" smtClean="0"/>
              <a:t>clustering</a:t>
            </a:r>
            <a:r>
              <a:rPr lang="fr-FR" sz="1100" dirty="0" smtClean="0"/>
              <a:t> de points (ex. </a:t>
            </a:r>
            <a:r>
              <a:rPr lang="fr-FR" sz="1100" dirty="0" err="1" smtClean="0"/>
              <a:t>DicoTopo</a:t>
            </a:r>
            <a:r>
              <a:rPr lang="fr-FR" sz="1100" dirty="0" smtClean="0"/>
              <a:t>)</a:t>
            </a:r>
          </a:p>
          <a:p>
            <a:pPr algn="l">
              <a:buFontTx/>
              <a:buChar char="-"/>
            </a:pPr>
            <a:r>
              <a:rPr lang="fr-FR" sz="1100" dirty="0" smtClean="0"/>
              <a:t>Ajouter couches de métadonnées</a:t>
            </a:r>
          </a:p>
          <a:p>
            <a:pPr algn="l">
              <a:buFontTx/>
              <a:buChar char="-"/>
            </a:pPr>
            <a:r>
              <a:rPr lang="fr-FR" sz="1100" dirty="0" smtClean="0"/>
              <a:t>Affiner l’affichage (par date de soutenance, genre…)</a:t>
            </a:r>
          </a:p>
          <a:p>
            <a:pPr algn="l">
              <a:buFontTx/>
              <a:buChar char="-"/>
            </a:pPr>
            <a:endParaRPr lang="fr-FR" sz="1100" dirty="0"/>
          </a:p>
        </p:txBody>
      </p:sp>
      <p:sp>
        <p:nvSpPr>
          <p:cNvPr id="10" name="Titre 9"/>
          <p:cNvSpPr>
            <a:spLocks noGrp="1"/>
          </p:cNvSpPr>
          <p:nvPr>
            <p:ph type="title" idx="7"/>
          </p:nvPr>
        </p:nvSpPr>
        <p:spPr>
          <a:xfrm>
            <a:off x="683568" y="1275606"/>
            <a:ext cx="7391956" cy="529800"/>
          </a:xfrm>
        </p:spPr>
        <p:txBody>
          <a:bodyPr/>
          <a:lstStyle/>
          <a:p>
            <a:r>
              <a:rPr lang="fr-FR" sz="1800" dirty="0" smtClean="0"/>
              <a:t>Perspectives</a:t>
            </a:r>
            <a:endParaRPr lang="fr-FR" sz="1800" dirty="0"/>
          </a:p>
        </p:txBody>
      </p:sp>
      <p:sp>
        <p:nvSpPr>
          <p:cNvPr id="15" name="Titre 14"/>
          <p:cNvSpPr>
            <a:spLocks noGrp="1"/>
          </p:cNvSpPr>
          <p:nvPr>
            <p:ph type="title" idx="15"/>
          </p:nvPr>
        </p:nvSpPr>
        <p:spPr>
          <a:xfrm>
            <a:off x="1" y="342000"/>
            <a:ext cx="9144000" cy="669000"/>
          </a:xfrm>
        </p:spPr>
        <p:txBody>
          <a:bodyPr/>
          <a:lstStyle/>
          <a:p>
            <a:r>
              <a:rPr lang="fr-FR" sz="2800" dirty="0" smtClean="0"/>
              <a:t>Extraire &amp; représenter les lieux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016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/>
          <p:cNvSpPr>
            <a:spLocks noGrp="1"/>
          </p:cNvSpPr>
          <p:nvPr>
            <p:ph type="subTitle" idx="8"/>
          </p:nvPr>
        </p:nvSpPr>
        <p:spPr>
          <a:xfrm>
            <a:off x="292655" y="1805406"/>
            <a:ext cx="3994389" cy="321461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Technologie utilisée : script en langage de programmation « R »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Identification des patterns stylistiques (lemmatisation, étiquetage morphosyntaxique)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Application de règles de transformation (lexicales et syntaxiques)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Temps de traitement : 1h 2’ pour un corpus de 8 336 760 mots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Analyses particulières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fr-FR" sz="1100" dirty="0" smtClean="0"/>
              <a:t>Structures impliquant un complément du nom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fr-FR" sz="1100" dirty="0" smtClean="0"/>
              <a:t>Énumérations de noms propres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fr-FR" sz="1100" dirty="0" smtClean="0"/>
              <a:t>Précision de la date/des dates d’événements</a:t>
            </a:r>
          </a:p>
          <a:p>
            <a:pPr algn="l"/>
            <a:endParaRPr lang="fr-FR" sz="1100" dirty="0"/>
          </a:p>
        </p:txBody>
      </p:sp>
      <p:sp>
        <p:nvSpPr>
          <p:cNvPr id="12" name="Titre 11"/>
          <p:cNvSpPr>
            <a:spLocks noGrp="1"/>
          </p:cNvSpPr>
          <p:nvPr>
            <p:ph type="title" idx="9"/>
          </p:nvPr>
        </p:nvSpPr>
        <p:spPr>
          <a:xfrm>
            <a:off x="251520" y="1275606"/>
            <a:ext cx="4035524" cy="529800"/>
          </a:xfrm>
        </p:spPr>
        <p:txBody>
          <a:bodyPr/>
          <a:lstStyle/>
          <a:p>
            <a:r>
              <a:rPr lang="fr-FR" sz="1400" dirty="0" smtClean="0"/>
              <a:t>À partir des positions de thèse depuis 1849</a:t>
            </a:r>
            <a:endParaRPr lang="fr-FR" sz="1400" dirty="0"/>
          </a:p>
        </p:txBody>
      </p:sp>
      <p:sp>
        <p:nvSpPr>
          <p:cNvPr id="13" name="Sous-titre 12"/>
          <p:cNvSpPr>
            <a:spLocks noGrp="1"/>
          </p:cNvSpPr>
          <p:nvPr>
            <p:ph type="subTitle" idx="13"/>
          </p:nvPr>
        </p:nvSpPr>
        <p:spPr>
          <a:xfrm>
            <a:off x="4692524" y="1805406"/>
            <a:ext cx="4258680" cy="29265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100" dirty="0" smtClean="0"/>
              <a:t>Étendre </a:t>
            </a:r>
            <a:r>
              <a:rPr lang="fr-FR" sz="1100" dirty="0"/>
              <a:t>aux thèses pour un corpus plus représentatif du style des chercheurs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/>
              <a:t>Différentiation de sous-corpus chronologiques, thématiques ou disciplinaires pour affiner des ensembles plus compacts ou différenciés, et leur évolution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100" dirty="0"/>
              <a:t>Analyse poussée des langages idiosyncratiques au fil du temps : évolution de la langue et des référentiels scientifiques et historiques, apparition et disparition de </a:t>
            </a:r>
            <a:r>
              <a:rPr lang="fr-FR" sz="1100" dirty="0" smtClean="0"/>
              <a:t>structures/domaines/concepts</a:t>
            </a:r>
            <a:endParaRPr lang="fr-FR" sz="1100" dirty="0"/>
          </a:p>
        </p:txBody>
      </p:sp>
      <p:sp>
        <p:nvSpPr>
          <p:cNvPr id="14" name="Titre 13"/>
          <p:cNvSpPr>
            <a:spLocks noGrp="1"/>
          </p:cNvSpPr>
          <p:nvPr>
            <p:ph type="title" idx="14"/>
          </p:nvPr>
        </p:nvSpPr>
        <p:spPr>
          <a:xfrm>
            <a:off x="4932040" y="1275606"/>
            <a:ext cx="3613684" cy="529800"/>
          </a:xfrm>
        </p:spPr>
        <p:txBody>
          <a:bodyPr/>
          <a:lstStyle/>
          <a:p>
            <a:r>
              <a:rPr lang="fr-FR" sz="1400" dirty="0" smtClean="0"/>
              <a:t>Perspectives d’approfondissements</a:t>
            </a:r>
            <a:endParaRPr lang="fr-FR" sz="1400" dirty="0"/>
          </a:p>
        </p:txBody>
      </p:sp>
      <p:sp>
        <p:nvSpPr>
          <p:cNvPr id="15" name="Titre 14"/>
          <p:cNvSpPr>
            <a:spLocks noGrp="1"/>
          </p:cNvSpPr>
          <p:nvPr>
            <p:ph type="title" idx="15"/>
          </p:nvPr>
        </p:nvSpPr>
        <p:spPr>
          <a:xfrm>
            <a:off x="1" y="-20538"/>
            <a:ext cx="9144000" cy="669000"/>
          </a:xfrm>
        </p:spPr>
        <p:txBody>
          <a:bodyPr/>
          <a:lstStyle/>
          <a:p>
            <a:r>
              <a:rPr lang="fr-FR" sz="2800" dirty="0" smtClean="0"/>
              <a:t>Extraire </a:t>
            </a:r>
            <a:r>
              <a:rPr lang="fr-FR" sz="2800" dirty="0"/>
              <a:t>&amp;</a:t>
            </a:r>
            <a:r>
              <a:rPr lang="fr-FR" sz="2800" dirty="0" smtClean="0"/>
              <a:t> représenter </a:t>
            </a:r>
            <a:br>
              <a:rPr lang="fr-FR" sz="2800" dirty="0" smtClean="0"/>
            </a:br>
            <a:r>
              <a:rPr lang="fr-FR" sz="2800" dirty="0" smtClean="0"/>
              <a:t>les mots et les idées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67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-7122"/>
            <a:ext cx="6679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42226"/>
      </a:dk1>
      <a:lt1>
        <a:srgbClr val="FFFFFF"/>
      </a:lt1>
      <a:dk2>
        <a:srgbClr val="06CEA8"/>
      </a:dk2>
      <a:lt2>
        <a:srgbClr val="B20D34"/>
      </a:lt2>
      <a:accent1>
        <a:srgbClr val="142226"/>
      </a:accent1>
      <a:accent2>
        <a:srgbClr val="06CEA8"/>
      </a:accent2>
      <a:accent3>
        <a:srgbClr val="B20D34"/>
      </a:accent3>
      <a:accent4>
        <a:srgbClr val="142226"/>
      </a:accent4>
      <a:accent5>
        <a:srgbClr val="06CEA8"/>
      </a:accent5>
      <a:accent6>
        <a:srgbClr val="B20D3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709</Words>
  <Application>Microsoft Office PowerPoint</Application>
  <PresentationFormat>Affichage à l'écran (16:9)</PresentationFormat>
  <Paragraphs>120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5" baseType="lpstr">
      <vt:lpstr>Barlow Condensed ExtraBold</vt:lpstr>
      <vt:lpstr>Nunito Light</vt:lpstr>
      <vt:lpstr>Overpass Mono</vt:lpstr>
      <vt:lpstr>Arial</vt:lpstr>
      <vt:lpstr>Calibri</vt:lpstr>
      <vt:lpstr>Raleway Thin</vt:lpstr>
      <vt:lpstr>Roboto Condensed Light</vt:lpstr>
      <vt:lpstr>Roboto</vt:lpstr>
      <vt:lpstr>Barlow</vt:lpstr>
      <vt:lpstr>Anaheim</vt:lpstr>
      <vt:lpstr>Programming Lesson by Slidesgo</vt:lpstr>
      <vt:lpstr>CARNET DE BORD</vt:lpstr>
      <vt:lpstr>VAL-DA l’équipe VALorisation des DAta</vt:lpstr>
      <vt:lpstr>Sélection</vt:lpstr>
      <vt:lpstr>Idéation</vt:lpstr>
      <vt:lpstr>NOTRE MISSION : extraire &amp; représenter, de façon simple et attractive, des ensembles de données liées aux chartistes,  en lien avec les individus et les ressources scientifiques</vt:lpstr>
      <vt:lpstr>Résultats</vt:lpstr>
      <vt:lpstr>Perspectives</vt:lpstr>
      <vt:lpstr>À partir des positions de thèse depuis 1849</vt:lpstr>
      <vt:lpstr>Présentation PowerPoint</vt:lpstr>
      <vt:lpstr>À partir des photos de promotion et du référentiel wikidata</vt:lpstr>
      <vt:lpstr>Présentation PowerPoint</vt:lpstr>
      <vt:lpstr>Présentation PowerPoint</vt:lpstr>
      <vt:lpstr>À quoi ressemblent l’Homo Chartisticus moyen, la puella chartistica type ?</vt:lpstr>
      <vt:lpstr>Pipologie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CARNET  DE BORD</dc:title>
  <dc:creator>CONRAUX Aurélien</dc:creator>
  <cp:lastModifiedBy>CONRAUX Aurélien</cp:lastModifiedBy>
  <cp:revision>68</cp:revision>
  <dcterms:created xsi:type="dcterms:W3CDTF">2021-09-25T17:14:10Z</dcterms:created>
  <dcterms:modified xsi:type="dcterms:W3CDTF">2021-09-26T13:35:01Z</dcterms:modified>
</cp:coreProperties>
</file>